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9" d="100"/>
          <a:sy n="99" d="100"/>
        </p:scale>
        <p:origin x="18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B2716BA-BA2C-471E-9239-B8E21E956260}" type="datetimeFigureOut">
              <a:rPr lang="tr-TR" smtClean="0"/>
              <a:t>16.11.2018</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0D1E524-FAE4-4F22-90DF-84377B44CA98}"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455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2716BA-BA2C-471E-9239-B8E21E956260}" type="datetimeFigureOut">
              <a:rPr lang="tr-TR" smtClean="0"/>
              <a:t>16.11.2018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296334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2716BA-BA2C-471E-9239-B8E21E956260}" type="datetimeFigureOut">
              <a:rPr lang="tr-TR" smtClean="0"/>
              <a:t>16.11.2018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383134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2716BA-BA2C-471E-9239-B8E21E956260}" type="datetimeFigureOut">
              <a:rPr lang="tr-TR" smtClean="0"/>
              <a:t>16.11.2018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28120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B2716BA-BA2C-471E-9239-B8E21E956260}" type="datetimeFigureOut">
              <a:rPr lang="tr-TR" smtClean="0"/>
              <a:t>16.11.2018</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0D1E524-FAE4-4F22-90DF-84377B44CA98}"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969924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B2716BA-BA2C-471E-9239-B8E21E956260}" type="datetimeFigureOut">
              <a:rPr lang="tr-TR" smtClean="0"/>
              <a:t>16.11.2018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374422120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57300" y="2909102"/>
            <a:ext cx="480060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33864" y="2909102"/>
            <a:ext cx="480060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B2716BA-BA2C-471E-9239-B8E21E956260}" type="datetimeFigureOut">
              <a:rPr lang="tr-TR" smtClean="0"/>
              <a:t>16.11.2018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412435808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B2716BA-BA2C-471E-9239-B8E21E956260}" type="datetimeFigureOut">
              <a:rPr lang="tr-TR" smtClean="0"/>
              <a:t>16.11.2018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79113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716BA-BA2C-471E-9239-B8E21E956260}" type="datetimeFigureOut">
              <a:rPr lang="tr-TR" smtClean="0"/>
              <a:t>16.11.2018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86784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smtClean="0"/>
              <a:t>Asıl başlık stili için tıklatın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65051" y="6375679"/>
            <a:ext cx="1233355" cy="348462"/>
          </a:xfrm>
        </p:spPr>
        <p:txBody>
          <a:bodyPr/>
          <a:lstStyle/>
          <a:p>
            <a:fld id="{5B2716BA-BA2C-471E-9239-B8E21E956260}" type="datetimeFigureOut">
              <a:rPr lang="tr-TR" smtClean="0"/>
              <a:t>16.11.2018</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E0D1E524-FAE4-4F22-90DF-84377B44CA98}"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53566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65950" y="6375679"/>
            <a:ext cx="1232456" cy="348462"/>
          </a:xfrm>
        </p:spPr>
        <p:txBody>
          <a:bodyPr/>
          <a:lstStyle/>
          <a:p>
            <a:fld id="{5B2716BA-BA2C-471E-9239-B8E21E956260}" type="datetimeFigureOut">
              <a:rPr lang="tr-TR" smtClean="0"/>
              <a:t>16.11.2018</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27316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B2716BA-BA2C-471E-9239-B8E21E956260}" type="datetimeFigureOut">
              <a:rPr lang="tr-TR" smtClean="0"/>
              <a:t>16.11.2018</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0D1E524-FAE4-4F22-90DF-84377B44CA98}"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03791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43063" y="381000"/>
            <a:ext cx="9144000" cy="2387600"/>
          </a:xfrm>
        </p:spPr>
        <p:txBody>
          <a:bodyPr>
            <a:normAutofit fontScale="90000"/>
          </a:bodyPr>
          <a:lstStyle/>
          <a:p>
            <a:r>
              <a:rPr lang="tr-TR" dirty="0" smtClean="0">
                <a:latin typeface="Algerian" panose="04020705040A02060702" pitchFamily="82" charset="0"/>
              </a:rPr>
              <a:t/>
            </a:r>
            <a:br>
              <a:rPr lang="tr-TR" dirty="0" smtClean="0">
                <a:latin typeface="Algerian" panose="04020705040A02060702" pitchFamily="82" charset="0"/>
              </a:rPr>
            </a:br>
            <a:r>
              <a:rPr lang="tr-TR" dirty="0" smtClean="0">
                <a:latin typeface="Algerian" panose="04020705040A02060702" pitchFamily="82" charset="0"/>
              </a:rPr>
              <a:t>OKUL BAŞARISINDA </a:t>
            </a:r>
            <a:br>
              <a:rPr lang="tr-TR" dirty="0" smtClean="0">
                <a:latin typeface="Algerian" panose="04020705040A02060702" pitchFamily="82" charset="0"/>
              </a:rPr>
            </a:br>
            <a:r>
              <a:rPr lang="tr-TR" dirty="0" smtClean="0">
                <a:latin typeface="Algerian" panose="04020705040A02060702" pitchFamily="82" charset="0"/>
              </a:rPr>
              <a:t>AİLENİN ROLÜ</a:t>
            </a:r>
            <a:endParaRPr lang="tr-TR" dirty="0">
              <a:latin typeface="Algerian" panose="04020705040A02060702" pitchFamily="82" charset="0"/>
            </a:endParaRPr>
          </a:p>
        </p:txBody>
      </p:sp>
      <p:sp>
        <p:nvSpPr>
          <p:cNvPr id="3" name="Alt Başlık 2"/>
          <p:cNvSpPr>
            <a:spLocks noGrp="1"/>
          </p:cNvSpPr>
          <p:nvPr>
            <p:ph type="subTitle" idx="1"/>
          </p:nvPr>
        </p:nvSpPr>
        <p:spPr>
          <a:xfrm>
            <a:off x="1643063" y="4007535"/>
            <a:ext cx="9144000" cy="1655762"/>
          </a:xfrm>
        </p:spPr>
        <p:txBody>
          <a:bodyPr/>
          <a:lstStyle/>
          <a:p>
            <a:r>
              <a:rPr lang="tr-TR" b="1" dirty="0" smtClean="0">
                <a:solidFill>
                  <a:srgbClr val="FF0000"/>
                </a:solidFill>
                <a:latin typeface="Algerian" panose="04020705040A02060702" pitchFamily="82" charset="0"/>
              </a:rPr>
              <a:t>Ailede Huzur, Okulda </a:t>
            </a:r>
            <a:r>
              <a:rPr lang="tr-TR" b="1" dirty="0">
                <a:solidFill>
                  <a:srgbClr val="FF0000"/>
                </a:solidFill>
                <a:latin typeface="Algerian" panose="04020705040A02060702" pitchFamily="82" charset="0"/>
              </a:rPr>
              <a:t>B</a:t>
            </a:r>
            <a:r>
              <a:rPr lang="tr-TR" b="1" dirty="0" smtClean="0">
                <a:solidFill>
                  <a:srgbClr val="FF0000"/>
                </a:solidFill>
                <a:latin typeface="Algerian" panose="04020705040A02060702" pitchFamily="82" charset="0"/>
              </a:rPr>
              <a:t>aşarı…</a:t>
            </a:r>
            <a:endParaRPr lang="tr-TR"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36434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4065" y="381000"/>
            <a:ext cx="10178322" cy="3593591"/>
          </a:xfrm>
        </p:spPr>
        <p:txBody>
          <a:bodyPr/>
          <a:lstStyle/>
          <a:p>
            <a:r>
              <a:rPr lang="tr-TR" b="1" dirty="0">
                <a:solidFill>
                  <a:schemeClr val="tx1"/>
                </a:solidFill>
                <a:latin typeface="Bell MT" panose="02020503060305020303" pitchFamily="18" charset="0"/>
              </a:rPr>
              <a:t>Ancak,  hedeflerin çocuğunuzun seviyesinin çok üstünde veya çok altında olmamasına dikkat edilmelidir</a:t>
            </a:r>
            <a:r>
              <a:rPr lang="tr-TR" b="1" dirty="0" smtClean="0">
                <a:solidFill>
                  <a:schemeClr val="tx1"/>
                </a:solidFill>
                <a:latin typeface="Bell MT" panose="02020503060305020303" pitchFamily="18" charset="0"/>
              </a:rPr>
              <a:t>.</a:t>
            </a:r>
          </a:p>
          <a:p>
            <a:r>
              <a:rPr lang="tr-TR" b="1" dirty="0" smtClean="0">
                <a:solidFill>
                  <a:schemeClr val="tx1"/>
                </a:solidFill>
                <a:latin typeface="Bell MT" panose="02020503060305020303" pitchFamily="18" charset="0"/>
              </a:rPr>
              <a:t> </a:t>
            </a:r>
            <a:r>
              <a:rPr lang="tr-TR" b="1" dirty="0">
                <a:solidFill>
                  <a:schemeClr val="tx1"/>
                </a:solidFill>
                <a:latin typeface="Bell MT" panose="02020503060305020303" pitchFamily="18" charset="0"/>
              </a:rPr>
              <a:t>Hedef belirlerken öğrencinin ayakları yere basmalı, gözleri ise yükseklerde olmalıdır. </a:t>
            </a:r>
            <a:endParaRPr lang="tr-TR" b="1" dirty="0" smtClean="0">
              <a:solidFill>
                <a:schemeClr val="tx1"/>
              </a:solidFill>
              <a:latin typeface="Bell MT" panose="02020503060305020303" pitchFamily="18" charset="0"/>
            </a:endParaRPr>
          </a:p>
          <a:p>
            <a:r>
              <a:rPr lang="tr-TR" b="1" dirty="0" smtClean="0">
                <a:solidFill>
                  <a:schemeClr val="tx1"/>
                </a:solidFill>
                <a:latin typeface="Bell MT" panose="02020503060305020303" pitchFamily="18" charset="0"/>
              </a:rPr>
              <a:t>Kendi </a:t>
            </a:r>
            <a:r>
              <a:rPr lang="tr-TR" b="1" dirty="0">
                <a:solidFill>
                  <a:schemeClr val="tx1"/>
                </a:solidFill>
                <a:latin typeface="Bell MT" panose="02020503060305020303" pitchFamily="18" charset="0"/>
              </a:rPr>
              <a:t>seviyesinin çok üzerinde hedefler onun çaresizlik yaşamasına neden olurken, kendi seviyesinin çok altında kalan hedefler ise çalışma isteğinin azalmasına ve çalışmaya gereksinim duyulmamasına neden olur.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822" y="2788088"/>
            <a:ext cx="5566807" cy="3117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986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0228" y="271463"/>
            <a:ext cx="7349397" cy="3157537"/>
          </a:xfrm>
        </p:spPr>
        <p:txBody>
          <a:bodyPr/>
          <a:lstStyle/>
          <a:p>
            <a:r>
              <a:rPr lang="tr-TR" b="1" dirty="0">
                <a:solidFill>
                  <a:schemeClr val="tx1"/>
                </a:solidFill>
                <a:latin typeface="Bell MT" panose="02020503060305020303" pitchFamily="18" charset="0"/>
              </a:rPr>
              <a:t>Bir diğer önemli nokta ise neden bu hedefe ulaşmak istediğini bilmesidir. </a:t>
            </a:r>
            <a:endParaRPr lang="tr-TR" b="1" dirty="0" smtClean="0">
              <a:solidFill>
                <a:schemeClr val="tx1"/>
              </a:solidFill>
              <a:latin typeface="Bell MT" panose="02020503060305020303" pitchFamily="18" charset="0"/>
            </a:endParaRPr>
          </a:p>
          <a:p>
            <a:r>
              <a:rPr lang="tr-TR" b="1" dirty="0" smtClean="0">
                <a:solidFill>
                  <a:schemeClr val="tx1"/>
                </a:solidFill>
                <a:latin typeface="Bell MT" panose="02020503060305020303" pitchFamily="18" charset="0"/>
              </a:rPr>
              <a:t>“</a:t>
            </a:r>
            <a:r>
              <a:rPr lang="tr-TR" b="1" dirty="0">
                <a:solidFill>
                  <a:schemeClr val="tx1"/>
                </a:solidFill>
                <a:latin typeface="Bell MT" panose="02020503060305020303" pitchFamily="18" charset="0"/>
              </a:rPr>
              <a:t>Bu hedefe ulaşmayı neden istiyorum?”, </a:t>
            </a:r>
            <a:endParaRPr lang="tr-TR" b="1" dirty="0" smtClean="0">
              <a:solidFill>
                <a:schemeClr val="tx1"/>
              </a:solidFill>
              <a:latin typeface="Bell MT" panose="02020503060305020303" pitchFamily="18" charset="0"/>
            </a:endParaRPr>
          </a:p>
          <a:p>
            <a:r>
              <a:rPr lang="tr-TR" b="1" dirty="0" smtClean="0">
                <a:solidFill>
                  <a:schemeClr val="tx1"/>
                </a:solidFill>
                <a:latin typeface="Bell MT" panose="02020503060305020303" pitchFamily="18" charset="0"/>
              </a:rPr>
              <a:t>“</a:t>
            </a:r>
            <a:r>
              <a:rPr lang="tr-TR" b="1" dirty="0">
                <a:solidFill>
                  <a:schemeClr val="tx1"/>
                </a:solidFill>
                <a:latin typeface="Bell MT" panose="02020503060305020303" pitchFamily="18" charset="0"/>
              </a:rPr>
              <a:t>Benim için neden önemli?” sorularına cevap bulmasına hayat tecrübeniz ve onunla ilgili gözlemlerinizle destek olabilirsiniz</a:t>
            </a:r>
            <a:r>
              <a:rPr lang="tr-TR" b="1" dirty="0">
                <a:solidFill>
                  <a:schemeClr val="tx1"/>
                </a:solidFill>
              </a:rPr>
              <a:t>.</a:t>
            </a:r>
          </a:p>
        </p:txBody>
      </p:sp>
      <p:pic>
        <p:nvPicPr>
          <p:cNvPr id="4" name="Resim 3"/>
          <p:cNvPicPr>
            <a:picLocks noChangeAspect="1"/>
          </p:cNvPicPr>
          <p:nvPr/>
        </p:nvPicPr>
        <p:blipFill>
          <a:blip r:embed="rId2"/>
          <a:stretch>
            <a:fillRect/>
          </a:stretch>
        </p:blipFill>
        <p:spPr>
          <a:xfrm>
            <a:off x="2227745" y="2286000"/>
            <a:ext cx="7736510" cy="4340616"/>
          </a:xfrm>
          <a:prstGeom prst="rect">
            <a:avLst/>
          </a:prstGeom>
          <a:ln>
            <a:noFill/>
          </a:ln>
          <a:effectLst>
            <a:softEdge rad="112500"/>
          </a:effectLst>
        </p:spPr>
      </p:pic>
    </p:spTree>
    <p:extLst>
      <p:ext uri="{BB962C8B-B14F-4D97-AF65-F5344CB8AC3E}">
        <p14:creationId xmlns:p14="http://schemas.microsoft.com/office/powerpoint/2010/main" val="1098940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6890" y="1435565"/>
            <a:ext cx="5049110" cy="3046616"/>
          </a:xfrm>
        </p:spPr>
        <p:txBody>
          <a:bodyPr>
            <a:normAutofit/>
          </a:bodyPr>
          <a:lstStyle/>
          <a:p>
            <a:r>
              <a:rPr lang="tr-T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Sorumluyum, </a:t>
            </a:r>
            <a: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
            </a:r>
            <a:b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br>
            <a: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Sorumlusun</a:t>
            </a:r>
            <a:r>
              <a:rPr lang="tr-T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 </a:t>
            </a:r>
            <a: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
            </a:r>
            <a:b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br>
            <a: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Sorumluyuz</a:t>
            </a:r>
            <a:r>
              <a:rPr lang="tr-T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a:t>
            </a:r>
            <a:endParaRPr lang="tr-T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Dikdörtgen 3"/>
          <p:cNvSpPr/>
          <p:nvPr/>
        </p:nvSpPr>
        <p:spPr>
          <a:xfrm>
            <a:off x="5334000" y="4458369"/>
            <a:ext cx="6096000" cy="2339102"/>
          </a:xfrm>
          <a:prstGeom prst="rect">
            <a:avLst/>
          </a:prstGeom>
        </p:spPr>
        <p:txBody>
          <a:bodyPr>
            <a:spAutoFit/>
          </a:bodyPr>
          <a:lstStyle/>
          <a:p>
            <a:pPr algn="ctr"/>
            <a:r>
              <a:rPr lang="tr-TR" dirty="0" smtClean="0">
                <a:solidFill>
                  <a:srgbClr val="000000"/>
                </a:solidFill>
                <a:latin typeface="Titillium Web"/>
              </a:rPr>
              <a:t> </a:t>
            </a:r>
            <a:r>
              <a:rPr lang="tr-TR" sz="3200" b="1" dirty="0" smtClean="0">
                <a:solidFill>
                  <a:srgbClr val="000000"/>
                </a:solidFill>
                <a:latin typeface="Titillium Web"/>
              </a:rPr>
              <a:t>Öğrenci</a:t>
            </a:r>
            <a:r>
              <a:rPr lang="tr-TR" sz="3200" b="1" dirty="0">
                <a:solidFill>
                  <a:srgbClr val="000000"/>
                </a:solidFill>
                <a:latin typeface="Titillium Web"/>
              </a:rPr>
              <a:t>, aile ve okul </a:t>
            </a:r>
            <a:endParaRPr lang="tr-TR" sz="3200" b="1" dirty="0" smtClean="0">
              <a:solidFill>
                <a:srgbClr val="000000"/>
              </a:solidFill>
              <a:latin typeface="Titillium Web"/>
            </a:endParaRPr>
          </a:p>
          <a:p>
            <a:pPr algn="ctr"/>
            <a:r>
              <a:rPr lang="tr-TR" sz="3200" b="1" dirty="0" smtClean="0">
                <a:solidFill>
                  <a:srgbClr val="000000"/>
                </a:solidFill>
                <a:latin typeface="Titillium Web"/>
              </a:rPr>
              <a:t>sac </a:t>
            </a:r>
            <a:r>
              <a:rPr lang="tr-TR" sz="3200" b="1" dirty="0">
                <a:solidFill>
                  <a:srgbClr val="000000"/>
                </a:solidFill>
                <a:latin typeface="Titillium Web"/>
              </a:rPr>
              <a:t>ayağının uyumlu çalışması eğitimde kaliteyi </a:t>
            </a:r>
            <a:r>
              <a:rPr lang="tr-TR" sz="3200" b="1" dirty="0" smtClean="0">
                <a:solidFill>
                  <a:srgbClr val="000000"/>
                </a:solidFill>
                <a:latin typeface="Titillium Web"/>
              </a:rPr>
              <a:t>artırır ! </a:t>
            </a:r>
            <a:r>
              <a:rPr lang="tr-TR" sz="3200" b="1" dirty="0"/>
              <a:t/>
            </a:r>
            <a:br>
              <a:rPr lang="tr-TR" sz="3200" b="1" dirty="0"/>
            </a:br>
            <a:endParaRPr lang="tr-TR" b="1" dirty="0"/>
          </a:p>
        </p:txBody>
      </p:sp>
      <p:pic>
        <p:nvPicPr>
          <p:cNvPr id="6" name="Resim 5"/>
          <p:cNvPicPr>
            <a:picLocks noChangeAspect="1"/>
          </p:cNvPicPr>
          <p:nvPr/>
        </p:nvPicPr>
        <p:blipFill>
          <a:blip r:embed="rId2"/>
          <a:stretch>
            <a:fillRect/>
          </a:stretch>
        </p:blipFill>
        <p:spPr>
          <a:xfrm>
            <a:off x="6300789" y="507206"/>
            <a:ext cx="4743449" cy="35575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955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80266" y="3457575"/>
            <a:ext cx="10178322" cy="3593591"/>
          </a:xfrm>
        </p:spPr>
        <p:txBody>
          <a:bodyPr/>
          <a:lstStyle/>
          <a:p>
            <a:r>
              <a:rPr lang="tr-TR" dirty="0">
                <a:solidFill>
                  <a:srgbClr val="24303B"/>
                </a:solidFill>
                <a:latin typeface="Open Sans"/>
              </a:rPr>
              <a:t>Bazı ailelerde, çocuğun sorumluluğunu anne baba sürekli olarak kendi üzerlerine aldıklarında, çocukta sınırlar ve sorumlulukla ilgili bilinç gelişemez. </a:t>
            </a:r>
            <a:endParaRPr lang="tr-TR" dirty="0" smtClean="0">
              <a:solidFill>
                <a:srgbClr val="24303B"/>
              </a:solidFill>
              <a:latin typeface="Open Sans"/>
            </a:endParaRPr>
          </a:p>
          <a:p>
            <a:r>
              <a:rPr lang="tr-TR" dirty="0" smtClean="0">
                <a:solidFill>
                  <a:srgbClr val="24303B"/>
                </a:solidFill>
                <a:latin typeface="Open Sans"/>
              </a:rPr>
              <a:t>Aşırı </a:t>
            </a:r>
            <a:r>
              <a:rPr lang="tr-TR" dirty="0">
                <a:solidFill>
                  <a:srgbClr val="24303B"/>
                </a:solidFill>
                <a:latin typeface="Open Sans"/>
              </a:rPr>
              <a:t>koruyucu ve denetleyici tutum içinde olan anne baba, özünde iyi niyetli olan bu yaklaşımlarıyla çocuğun kendi sorunlarına çözüm üretebilmesine ve de gelişmesine engel olmaktadır. </a:t>
            </a:r>
            <a:endParaRPr lang="tr-TR" dirty="0" smtClean="0">
              <a:solidFill>
                <a:srgbClr val="24303B"/>
              </a:solidFill>
              <a:latin typeface="Open Sans"/>
            </a:endParaRPr>
          </a:p>
          <a:p>
            <a:r>
              <a:rPr lang="tr-TR" dirty="0" smtClean="0">
                <a:solidFill>
                  <a:srgbClr val="24303B"/>
                </a:solidFill>
                <a:latin typeface="Open Sans"/>
              </a:rPr>
              <a:t>Genellikle </a:t>
            </a:r>
            <a:r>
              <a:rPr lang="tr-TR" dirty="0">
                <a:solidFill>
                  <a:srgbClr val="24303B"/>
                </a:solidFill>
                <a:latin typeface="Open Sans"/>
              </a:rPr>
              <a:t>çocuğun ders çalışma süreçlerini kontrol altında tuttuklarından, çocuğun tek başına iş yapabilme becerisi gelişmez. </a:t>
            </a:r>
            <a:endParaRPr lang="tr-TR" dirty="0"/>
          </a:p>
        </p:txBody>
      </p:sp>
      <p:pic>
        <p:nvPicPr>
          <p:cNvPr id="4" name="Resim 3"/>
          <p:cNvPicPr>
            <a:picLocks noChangeAspect="1"/>
          </p:cNvPicPr>
          <p:nvPr/>
        </p:nvPicPr>
        <p:blipFill>
          <a:blip r:embed="rId2"/>
          <a:stretch>
            <a:fillRect/>
          </a:stretch>
        </p:blipFill>
        <p:spPr>
          <a:xfrm>
            <a:off x="1380265" y="380999"/>
            <a:ext cx="4498677" cy="2892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a:stretch>
            <a:fillRect/>
          </a:stretch>
        </p:blipFill>
        <p:spPr>
          <a:xfrm>
            <a:off x="6829424" y="379374"/>
            <a:ext cx="3943351" cy="2893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101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4463" y="3429000"/>
            <a:ext cx="10015537" cy="2736342"/>
          </a:xfrm>
        </p:spPr>
        <p:txBody>
          <a:bodyPr/>
          <a:lstStyle/>
          <a:p>
            <a:r>
              <a:rPr lang="tr-TR" dirty="0">
                <a:solidFill>
                  <a:srgbClr val="24303B"/>
                </a:solidFill>
                <a:latin typeface="Open Sans"/>
              </a:rPr>
              <a:t>Bazı ailelerde de ise çocuğu aşırı serbest bırakma ve ona aşırı bağımsızlık verme eğilimi vardır</a:t>
            </a:r>
            <a:r>
              <a:rPr lang="tr-TR" dirty="0" smtClean="0">
                <a:solidFill>
                  <a:srgbClr val="24303B"/>
                </a:solidFill>
                <a:latin typeface="Open Sans"/>
              </a:rPr>
              <a:t>.</a:t>
            </a:r>
          </a:p>
          <a:p>
            <a:r>
              <a:rPr lang="tr-TR" dirty="0" smtClean="0">
                <a:solidFill>
                  <a:srgbClr val="24303B"/>
                </a:solidFill>
                <a:latin typeface="Open Sans"/>
              </a:rPr>
              <a:t> </a:t>
            </a:r>
            <a:r>
              <a:rPr lang="tr-TR" dirty="0">
                <a:solidFill>
                  <a:srgbClr val="24303B"/>
                </a:solidFill>
                <a:latin typeface="Open Sans"/>
              </a:rPr>
              <a:t>Bu tür ailelerde de çocukta sorumluluk duygusu gelişemez</a:t>
            </a:r>
            <a:r>
              <a:rPr lang="tr-TR" dirty="0" smtClean="0">
                <a:solidFill>
                  <a:srgbClr val="24303B"/>
                </a:solidFill>
                <a:latin typeface="Open Sans"/>
              </a:rPr>
              <a:t>.</a:t>
            </a:r>
          </a:p>
          <a:p>
            <a:r>
              <a:rPr lang="tr-TR" dirty="0" smtClean="0">
                <a:solidFill>
                  <a:srgbClr val="24303B"/>
                </a:solidFill>
                <a:latin typeface="Open Sans"/>
              </a:rPr>
              <a:t> </a:t>
            </a:r>
            <a:r>
              <a:rPr lang="tr-TR" dirty="0">
                <a:solidFill>
                  <a:srgbClr val="24303B"/>
                </a:solidFill>
                <a:latin typeface="Open Sans"/>
              </a:rPr>
              <a:t>Bu şekilde büyüyen çocuğa büyükleri tarafından rehberlik edilmediği için karşılaştığı sorunlara doğru çözümler üretmekte zorlanır. </a:t>
            </a:r>
            <a:endParaRPr lang="tr-TR" dirty="0"/>
          </a:p>
        </p:txBody>
      </p:sp>
      <p:pic>
        <p:nvPicPr>
          <p:cNvPr id="4" name="Resim 3"/>
          <p:cNvPicPr>
            <a:picLocks noChangeAspect="1"/>
          </p:cNvPicPr>
          <p:nvPr/>
        </p:nvPicPr>
        <p:blipFill>
          <a:blip r:embed="rId2"/>
          <a:stretch>
            <a:fillRect/>
          </a:stretch>
        </p:blipFill>
        <p:spPr>
          <a:xfrm>
            <a:off x="2759867" y="381000"/>
            <a:ext cx="7324726" cy="26479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753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7300" y="3025573"/>
            <a:ext cx="10178322" cy="1492132"/>
          </a:xfrm>
        </p:spPr>
        <p:txBody>
          <a:bodyPr>
            <a:normAutofit fontScale="90000"/>
          </a:bodyPr>
          <a:lstStyle/>
          <a:p>
            <a:pPr algn="ctr"/>
            <a:r>
              <a:rPr lang="tr-TR"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Öğrencinin kendi başarısından sorumlu olduğunu hissetmesi için yaptıkları çalışmaların başkalarının değil, kendi geleceği için önemli olduğunun farkında olması gerekir</a:t>
            </a:r>
          </a:p>
        </p:txBody>
      </p:sp>
      <p:pic>
        <p:nvPicPr>
          <p:cNvPr id="4" name="İçerik Yer Tutucusu 3"/>
          <p:cNvPicPr>
            <a:picLocks noGrp="1" noChangeAspect="1"/>
          </p:cNvPicPr>
          <p:nvPr>
            <p:ph idx="1"/>
          </p:nvPr>
        </p:nvPicPr>
        <p:blipFill>
          <a:blip r:embed="rId2"/>
          <a:stretch>
            <a:fillRect/>
          </a:stretch>
        </p:blipFill>
        <p:spPr>
          <a:xfrm>
            <a:off x="5024437" y="142875"/>
            <a:ext cx="2676526" cy="2676526"/>
          </a:xfrm>
          <a:prstGeom prst="ellipse">
            <a:avLst/>
          </a:prstGeom>
          <a:ln>
            <a:noFill/>
          </a:ln>
          <a:effectLst>
            <a:softEdge rad="112500"/>
          </a:effectLst>
        </p:spPr>
      </p:pic>
    </p:spTree>
    <p:extLst>
      <p:ext uri="{BB962C8B-B14F-4D97-AF65-F5344CB8AC3E}">
        <p14:creationId xmlns:p14="http://schemas.microsoft.com/office/powerpoint/2010/main" val="164249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7300" y="409575"/>
            <a:ext cx="10178322" cy="3593591"/>
          </a:xfrm>
        </p:spPr>
        <p:txBody>
          <a:bodyPr/>
          <a:lstStyle/>
          <a:p>
            <a:r>
              <a:rPr lang="tr-TR" dirty="0">
                <a:solidFill>
                  <a:srgbClr val="24303B"/>
                </a:solidFill>
                <a:latin typeface="Open Sans"/>
              </a:rPr>
              <a:t>Gençlerde sorumluluk bilinci oluşturabilmek için; </a:t>
            </a:r>
          </a:p>
          <a:p>
            <a:r>
              <a:rPr lang="tr-TR" dirty="0">
                <a:solidFill>
                  <a:srgbClr val="24303B"/>
                </a:solidFill>
                <a:latin typeface="Open Sans"/>
              </a:rPr>
              <a:t>Y</a:t>
            </a:r>
            <a:r>
              <a:rPr lang="tr-TR" dirty="0" smtClean="0">
                <a:solidFill>
                  <a:srgbClr val="24303B"/>
                </a:solidFill>
                <a:latin typeface="Open Sans"/>
              </a:rPr>
              <a:t>aş </a:t>
            </a:r>
            <a:r>
              <a:rPr lang="tr-TR" dirty="0">
                <a:solidFill>
                  <a:srgbClr val="24303B"/>
                </a:solidFill>
                <a:latin typeface="Open Sans"/>
              </a:rPr>
              <a:t>dönemine ve gelişim düzeyine uygun sorumluluklar vermek, </a:t>
            </a:r>
            <a:endParaRPr lang="tr-TR" dirty="0" smtClean="0">
              <a:solidFill>
                <a:srgbClr val="24303B"/>
              </a:solidFill>
              <a:latin typeface="Open Sans"/>
            </a:endParaRPr>
          </a:p>
          <a:p>
            <a:r>
              <a:rPr lang="tr-TR" dirty="0" smtClean="0">
                <a:solidFill>
                  <a:srgbClr val="24303B"/>
                </a:solidFill>
                <a:latin typeface="Open Sans"/>
              </a:rPr>
              <a:t>Kendi </a:t>
            </a:r>
            <a:r>
              <a:rPr lang="tr-TR" dirty="0">
                <a:solidFill>
                  <a:srgbClr val="24303B"/>
                </a:solidFill>
                <a:latin typeface="Open Sans"/>
              </a:rPr>
              <a:t>kararlarını verebilme konusunda desteklemek, </a:t>
            </a:r>
            <a:endParaRPr lang="tr-TR" dirty="0" smtClean="0">
              <a:solidFill>
                <a:srgbClr val="24303B"/>
              </a:solidFill>
              <a:latin typeface="Open Sans"/>
            </a:endParaRPr>
          </a:p>
          <a:p>
            <a:r>
              <a:rPr lang="tr-TR" dirty="0" smtClean="0">
                <a:solidFill>
                  <a:srgbClr val="24303B"/>
                </a:solidFill>
                <a:latin typeface="Open Sans"/>
              </a:rPr>
              <a:t>Aldıkları </a:t>
            </a:r>
            <a:r>
              <a:rPr lang="tr-TR" dirty="0">
                <a:solidFill>
                  <a:srgbClr val="24303B"/>
                </a:solidFill>
                <a:latin typeface="Open Sans"/>
              </a:rPr>
              <a:t>kararların sonuçlarını düşündürmek, d</a:t>
            </a:r>
            <a:r>
              <a:rPr lang="tr-TR" dirty="0" smtClean="0">
                <a:solidFill>
                  <a:srgbClr val="24303B"/>
                </a:solidFill>
                <a:latin typeface="Open Sans"/>
              </a:rPr>
              <a:t>eğerlendirmek</a:t>
            </a:r>
            <a:r>
              <a:rPr lang="tr-TR" dirty="0">
                <a:solidFill>
                  <a:srgbClr val="24303B"/>
                </a:solidFill>
                <a:latin typeface="Open Sans"/>
              </a:rPr>
              <a:t>, etkili iletişim kurarak ve onu dinleyerek yanlışlarını görmesine, yanlışlarını kabul etmesine yardımcı olacak analiz gücünü kazandırmak gerekir.</a:t>
            </a:r>
            <a:endParaRPr lang="tr-TR" dirty="0"/>
          </a:p>
        </p:txBody>
      </p:sp>
      <p:pic>
        <p:nvPicPr>
          <p:cNvPr id="4" name="Resim 3"/>
          <p:cNvPicPr>
            <a:picLocks noChangeAspect="1"/>
          </p:cNvPicPr>
          <p:nvPr/>
        </p:nvPicPr>
        <p:blipFill>
          <a:blip r:embed="rId2"/>
          <a:stretch>
            <a:fillRect/>
          </a:stretch>
        </p:blipFill>
        <p:spPr>
          <a:xfrm>
            <a:off x="3492404" y="2905125"/>
            <a:ext cx="5207191" cy="3457575"/>
          </a:xfrm>
          <a:prstGeom prst="rect">
            <a:avLst/>
          </a:prstGeom>
        </p:spPr>
      </p:pic>
    </p:spTree>
    <p:extLst>
      <p:ext uri="{BB962C8B-B14F-4D97-AF65-F5344CB8AC3E}">
        <p14:creationId xmlns:p14="http://schemas.microsoft.com/office/powerpoint/2010/main" val="481330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FF0000"/>
                </a:solidFill>
              </a:rPr>
              <a:t>Çocuğunuzun Başarısız Olmasını İstiyorsanız Bunları Yapın!  </a:t>
            </a:r>
            <a:r>
              <a:rPr lang="tr-TR" b="1" dirty="0"/>
              <a:t>    </a:t>
            </a:r>
            <a:r>
              <a:rPr lang="tr-TR" dirty="0"/>
              <a:t>             </a:t>
            </a:r>
            <a:br>
              <a:rPr lang="tr-TR" dirty="0"/>
            </a:br>
            <a:endParaRPr lang="tr-TR" dirty="0"/>
          </a:p>
        </p:txBody>
      </p:sp>
      <p:sp>
        <p:nvSpPr>
          <p:cNvPr id="3" name="İçerik Yer Tutucusu 2"/>
          <p:cNvSpPr>
            <a:spLocks noGrp="1"/>
          </p:cNvSpPr>
          <p:nvPr>
            <p:ph idx="1"/>
          </p:nvPr>
        </p:nvSpPr>
        <p:spPr>
          <a:xfrm>
            <a:off x="1251678" y="2614613"/>
            <a:ext cx="10178322" cy="3593591"/>
          </a:xfrm>
        </p:spPr>
        <p:txBody>
          <a:bodyPr/>
          <a:lstStyle/>
          <a:p>
            <a:r>
              <a:rPr lang="tr-TR" b="1" dirty="0" smtClean="0">
                <a:solidFill>
                  <a:srgbClr val="FF0000"/>
                </a:solidFill>
              </a:rPr>
              <a:t>“</a:t>
            </a:r>
            <a:r>
              <a:rPr lang="tr-TR" b="1" dirty="0">
                <a:solidFill>
                  <a:srgbClr val="FF0000"/>
                </a:solidFill>
              </a:rPr>
              <a:t>Ne kadar başarı o kadar sevgi!”</a:t>
            </a:r>
            <a:endParaRPr lang="tr-TR" dirty="0">
              <a:solidFill>
                <a:srgbClr val="FF0000"/>
              </a:solidFill>
            </a:endParaRPr>
          </a:p>
          <a:p>
            <a:r>
              <a:rPr lang="tr-TR" dirty="0"/>
              <a:t>Anne babalar zaman zaman çocukları için yaptıkları fedakârlıkları dile getirerek istemeden de olsa, onları baskı altına alabilirler. Başarıya odaklı bu tür ilişkilerde, anne baba çocuğa "Ne kadar başarı, o kadar sevgi" mesajı vermektedir. Çocuğun özgüvenini ve kendine saygısını en çok zedeleyen nedenlerden biri de, bu tür anne-baba-çocuk ilişkisidir. Başarıya koşullu sevgi, çocuğa yarar yerine zarar verir. Çocuk başarı düzeyi ne olursa olsun, anne babası tarafından sevildiğini hissetmek ister. </a:t>
            </a:r>
          </a:p>
          <a:p>
            <a:endParaRPr lang="tr-TR" dirty="0"/>
          </a:p>
        </p:txBody>
      </p:sp>
    </p:spTree>
    <p:extLst>
      <p:ext uri="{BB962C8B-B14F-4D97-AF65-F5344CB8AC3E}">
        <p14:creationId xmlns:p14="http://schemas.microsoft.com/office/powerpoint/2010/main" val="229390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7300" y="381000"/>
            <a:ext cx="10178322" cy="3593591"/>
          </a:xfrm>
        </p:spPr>
        <p:txBody>
          <a:bodyPr/>
          <a:lstStyle/>
          <a:p>
            <a:pPr algn="just"/>
            <a:r>
              <a:rPr lang="tr-TR" b="1" dirty="0">
                <a:solidFill>
                  <a:srgbClr val="FF0000"/>
                </a:solidFill>
                <a:latin typeface="Open Sans"/>
              </a:rPr>
              <a:t>“Çok zeki ama çalışmıyor...”</a:t>
            </a:r>
            <a:endParaRPr lang="tr-TR" dirty="0">
              <a:solidFill>
                <a:srgbClr val="FF0000"/>
              </a:solidFill>
              <a:latin typeface="Open Sans"/>
            </a:endParaRPr>
          </a:p>
          <a:p>
            <a:pPr algn="just"/>
            <a:r>
              <a:rPr lang="tr-TR" dirty="0">
                <a:solidFill>
                  <a:srgbClr val="24303B"/>
                </a:solidFill>
                <a:latin typeface="Open Sans"/>
              </a:rPr>
              <a:t>Zaman zaman anne babalar çocuklarının özelliklerini kabul etmeyip, yüksek beklentiler içerisine girebilmekte, çocuklarının sınırlarını aşırı zorlayabilmektedirler. Bu durum, çocuğun büyük bir baskı ve kaygı hissetmesine ve çaresizlik yaşamasına neden olur. Çocuğun özellikleri göz önünde bulundurularak beklentilerin belirlenmesi, çocuğun başarı gösterebilmesi için önemlidir. Anne babalar çocuklarının sınırlarını tanımaya, onların yetenek, ilgi ve değerlerini anlamaya çalışmalıdırlar.</a:t>
            </a:r>
          </a:p>
          <a:p>
            <a:endParaRPr lang="tr-TR" dirty="0"/>
          </a:p>
        </p:txBody>
      </p:sp>
      <p:pic>
        <p:nvPicPr>
          <p:cNvPr id="4" name="Resim 3"/>
          <p:cNvPicPr>
            <a:picLocks noChangeAspect="1"/>
          </p:cNvPicPr>
          <p:nvPr/>
        </p:nvPicPr>
        <p:blipFill>
          <a:blip r:embed="rId2"/>
          <a:stretch>
            <a:fillRect/>
          </a:stretch>
        </p:blipFill>
        <p:spPr>
          <a:xfrm>
            <a:off x="4286250" y="2952750"/>
            <a:ext cx="3729038" cy="3729038"/>
          </a:xfrm>
          <a:prstGeom prst="rect">
            <a:avLst/>
          </a:prstGeom>
        </p:spPr>
      </p:pic>
    </p:spTree>
    <p:extLst>
      <p:ext uri="{BB962C8B-B14F-4D97-AF65-F5344CB8AC3E}">
        <p14:creationId xmlns:p14="http://schemas.microsoft.com/office/powerpoint/2010/main" val="351025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1678" y="489204"/>
            <a:ext cx="10178322" cy="3593591"/>
          </a:xfrm>
        </p:spPr>
        <p:txBody>
          <a:bodyPr/>
          <a:lstStyle/>
          <a:p>
            <a:pPr algn="just"/>
            <a:r>
              <a:rPr lang="tr-TR" b="1" dirty="0">
                <a:solidFill>
                  <a:srgbClr val="FF0000"/>
                </a:solidFill>
                <a:latin typeface="Open Sans"/>
              </a:rPr>
              <a:t>“Başka çocukların onun kadar imkânı yok ama daha başarılılar...”</a:t>
            </a:r>
            <a:endParaRPr lang="tr-TR" dirty="0">
              <a:solidFill>
                <a:srgbClr val="FF0000"/>
              </a:solidFill>
              <a:latin typeface="Open Sans"/>
            </a:endParaRPr>
          </a:p>
          <a:p>
            <a:pPr algn="just"/>
            <a:r>
              <a:rPr lang="tr-TR" dirty="0">
                <a:solidFill>
                  <a:srgbClr val="24303B"/>
                </a:solidFill>
                <a:latin typeface="Open Sans"/>
              </a:rPr>
              <a:t>Anne babalar genellikle çocuklarını ders çalışmaya ve başarılı olmaya teşvik etmek için onları başka arkadaşlarıyla kıyaslama yoluna giderler. Sizi başka anne babalar ile kıyasladığında siz ne hissedersiniz bir düşünün.  Ancak, çocuklar sürekli olarak eleştirilmeye, başka çocuklarla kıyaslanmaya başladıklarında, asıl hedeflenenin tam tersi olarak ders çalışmaktan biraz daha uzaklaşmaya başlarlar. Çocuğu kendi gerçekleri içinde değerlendirmek gerekir. Kıyaslamak yerine çocuğa inanıldığını hissettirmek çok daha sağlıklı sonuçlar doğurmaktadır.</a:t>
            </a:r>
          </a:p>
          <a:p>
            <a:endParaRPr lang="tr-TR" dirty="0"/>
          </a:p>
        </p:txBody>
      </p:sp>
    </p:spTree>
    <p:extLst>
      <p:ext uri="{BB962C8B-B14F-4D97-AF65-F5344CB8AC3E}">
        <p14:creationId xmlns:p14="http://schemas.microsoft.com/office/powerpoint/2010/main" val="416225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389805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23128" y="423862"/>
            <a:ext cx="10178322" cy="3593591"/>
          </a:xfrm>
        </p:spPr>
        <p:txBody>
          <a:bodyPr/>
          <a:lstStyle/>
          <a:p>
            <a:pPr algn="just"/>
            <a:r>
              <a:rPr lang="tr-TR" b="1" dirty="0">
                <a:solidFill>
                  <a:srgbClr val="FF0000"/>
                </a:solidFill>
                <a:latin typeface="Open Sans"/>
              </a:rPr>
              <a:t>“Çalışmak için oturuyor ama sürekli aklı başka yerlerde...”</a:t>
            </a:r>
            <a:endParaRPr lang="tr-TR" dirty="0">
              <a:solidFill>
                <a:srgbClr val="FF0000"/>
              </a:solidFill>
              <a:latin typeface="Open Sans"/>
            </a:endParaRPr>
          </a:p>
          <a:p>
            <a:pPr algn="just"/>
            <a:r>
              <a:rPr lang="tr-TR" dirty="0">
                <a:solidFill>
                  <a:srgbClr val="24303B"/>
                </a:solidFill>
                <a:latin typeface="Open Sans"/>
              </a:rPr>
              <a:t>Bir geçiş döneminde olan gençler, ergenlikle birlikte bir "değişim ve başkalaşım" sürecinden geçmektedirler. Bu hızlı büyüme ve değişime paralel olarak gençlerin, ilgileri de değişmektedir. Bu nedenle de, unutkanlık, dalgınlık, dikkatini yoğunlaştırmakta zorluk yaşayabilirler. Bu durumda en iyi yaklaşım genci anlamaya çalışmak, onu </a:t>
            </a:r>
            <a:r>
              <a:rPr lang="tr-TR" dirty="0" err="1">
                <a:solidFill>
                  <a:srgbClr val="24303B"/>
                </a:solidFill>
                <a:latin typeface="Open Sans"/>
              </a:rPr>
              <a:t>empatik</a:t>
            </a:r>
            <a:r>
              <a:rPr lang="tr-TR" dirty="0">
                <a:solidFill>
                  <a:srgbClr val="24303B"/>
                </a:solidFill>
                <a:latin typeface="Open Sans"/>
              </a:rPr>
              <a:t> dinlemektir. Mümkün olduğunca çalışırken dikkatini dağıtan unsurları çalışma alanından temizlemek konusunda onu teşvik etmek, çalışma ortamını kendi öğrenme stiline uygun olarak düzenlemesine izin vermek yardımcı olacaktır.</a:t>
            </a:r>
          </a:p>
          <a:p>
            <a:endParaRPr lang="tr-TR" dirty="0"/>
          </a:p>
        </p:txBody>
      </p:sp>
      <p:pic>
        <p:nvPicPr>
          <p:cNvPr id="4" name="Resim 3"/>
          <p:cNvPicPr>
            <a:picLocks noChangeAspect="1"/>
          </p:cNvPicPr>
          <p:nvPr/>
        </p:nvPicPr>
        <p:blipFill>
          <a:blip r:embed="rId2"/>
          <a:stretch>
            <a:fillRect/>
          </a:stretch>
        </p:blipFill>
        <p:spPr>
          <a:xfrm>
            <a:off x="3067050" y="3429000"/>
            <a:ext cx="6286500" cy="3048000"/>
          </a:xfrm>
          <a:prstGeom prst="rect">
            <a:avLst/>
          </a:prstGeom>
        </p:spPr>
      </p:pic>
    </p:spTree>
    <p:extLst>
      <p:ext uri="{BB962C8B-B14F-4D97-AF65-F5344CB8AC3E}">
        <p14:creationId xmlns:p14="http://schemas.microsoft.com/office/powerpoint/2010/main" val="169268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7300" y="381000"/>
            <a:ext cx="10178322" cy="3593591"/>
          </a:xfrm>
        </p:spPr>
        <p:txBody>
          <a:bodyPr/>
          <a:lstStyle/>
          <a:p>
            <a:pPr algn="just"/>
            <a:r>
              <a:rPr lang="tr-TR" b="1" dirty="0">
                <a:solidFill>
                  <a:srgbClr val="FF0000"/>
                </a:solidFill>
                <a:latin typeface="Open Sans"/>
              </a:rPr>
              <a:t>“O kadar söyledim ama dinlemiyor ki!”</a:t>
            </a:r>
            <a:endParaRPr lang="tr-TR" dirty="0">
              <a:solidFill>
                <a:srgbClr val="FF0000"/>
              </a:solidFill>
              <a:latin typeface="Open Sans"/>
            </a:endParaRPr>
          </a:p>
          <a:p>
            <a:pPr algn="just"/>
            <a:r>
              <a:rPr lang="tr-TR" dirty="0">
                <a:solidFill>
                  <a:srgbClr val="24303B"/>
                </a:solidFill>
                <a:latin typeface="Open Sans"/>
              </a:rPr>
              <a:t>Uzun süreli nasihatler, genellikle iletilmek istenilen mesajı iletmekte yetersiz kalırlar. Bazen iletilmek istenen mesajı, kısacık bir sözlü ifadeyle dile getirmek, uzun süreli konuşmalar ve öğütlerden çok daha etkin olabilmektedir. Sürekli tekrarlanan, öğüt görünümlü ancak aslında söylenme şeklindeki cümleler kesinlikle etkili olmayacaktır. Çocuğunuz ya söylediklerinizi dinler gibi görünüp sizi geçiştirecektir ya da sizinle çatışacaktır. Onun gerçekten neyi duymaya ihtiyacı olduğunu hissetmeniz çok daha önemlidir.</a:t>
            </a:r>
          </a:p>
          <a:p>
            <a:endParaRPr lang="tr-TR" dirty="0"/>
          </a:p>
        </p:txBody>
      </p:sp>
      <p:sp>
        <p:nvSpPr>
          <p:cNvPr id="4" name="Dikdörtgen 3"/>
          <p:cNvSpPr/>
          <p:nvPr/>
        </p:nvSpPr>
        <p:spPr>
          <a:xfrm>
            <a:off x="677281" y="5259169"/>
            <a:ext cx="11338360" cy="646331"/>
          </a:xfrm>
          <a:prstGeom prst="rect">
            <a:avLst/>
          </a:prstGeom>
        </p:spPr>
        <p:txBody>
          <a:bodyPr wrap="none">
            <a:spAutoFit/>
          </a:bodyPr>
          <a:lstStyle/>
          <a:p>
            <a:r>
              <a:rPr lang="tr-TR" sz="3600" dirty="0">
                <a:ln w="0">
                  <a:solidFill>
                    <a:schemeClr val="bg2">
                      <a:lumMod val="1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Unutmayın, onu sizden daha iyi tanıyan kimse yok.</a:t>
            </a:r>
          </a:p>
        </p:txBody>
      </p:sp>
    </p:spTree>
    <p:extLst>
      <p:ext uri="{BB962C8B-B14F-4D97-AF65-F5344CB8AC3E}">
        <p14:creationId xmlns:p14="http://schemas.microsoft.com/office/powerpoint/2010/main" val="3154937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Open Sans"/>
              </a:rPr>
              <a:t>Son Olarak…</a:t>
            </a:r>
            <a:br>
              <a:rPr lang="tr-TR"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Open Sans"/>
              </a:rPr>
            </a:br>
            <a:endParaRPr lang="tr-TR"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3" name="İçerik Yer Tutucusu 2"/>
          <p:cNvSpPr>
            <a:spLocks noGrp="1"/>
          </p:cNvSpPr>
          <p:nvPr>
            <p:ph idx="1"/>
          </p:nvPr>
        </p:nvSpPr>
        <p:spPr>
          <a:xfrm>
            <a:off x="1251678" y="1845945"/>
            <a:ext cx="4844322" cy="2600324"/>
          </a:xfrm>
        </p:spPr>
        <p:txBody>
          <a:bodyPr/>
          <a:lstStyle/>
          <a:p>
            <a:pPr algn="just"/>
            <a:r>
              <a:rPr lang="tr-TR" dirty="0" smtClean="0">
                <a:solidFill>
                  <a:srgbClr val="24303B"/>
                </a:solidFill>
                <a:latin typeface="Open Sans"/>
              </a:rPr>
              <a:t>Sizin </a:t>
            </a:r>
            <a:r>
              <a:rPr lang="tr-TR" dirty="0">
                <a:solidFill>
                  <a:srgbClr val="24303B"/>
                </a:solidFill>
                <a:latin typeface="Open Sans"/>
              </a:rPr>
              <a:t>de gördüğünüz gibi başarı çocuğun eseridir; siz anne babası olarak, biz öğretmenleri olarak onlara bu yolculuklarında zaman zaman eşlik eden zaman zaman da rehberlik eden kişileriz.</a:t>
            </a:r>
          </a:p>
          <a:p>
            <a:endParaRPr lang="tr-TR" dirty="0"/>
          </a:p>
        </p:txBody>
      </p:sp>
      <p:pic>
        <p:nvPicPr>
          <p:cNvPr id="4" name="Resim 3"/>
          <p:cNvPicPr>
            <a:picLocks noChangeAspect="1"/>
          </p:cNvPicPr>
          <p:nvPr/>
        </p:nvPicPr>
        <p:blipFill>
          <a:blip r:embed="rId2"/>
          <a:stretch>
            <a:fillRect/>
          </a:stretch>
        </p:blipFill>
        <p:spPr>
          <a:xfrm>
            <a:off x="6340839" y="1874517"/>
            <a:ext cx="3874724" cy="3249484"/>
          </a:xfrm>
          <a:prstGeom prst="rect">
            <a:avLst/>
          </a:prstGeom>
        </p:spPr>
      </p:pic>
    </p:spTree>
    <p:extLst>
      <p:ext uri="{BB962C8B-B14F-4D97-AF65-F5344CB8AC3E}">
        <p14:creationId xmlns:p14="http://schemas.microsoft.com/office/powerpoint/2010/main" val="290167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40163"/>
            <a:ext cx="10515600" cy="4351338"/>
          </a:xfrm>
        </p:spPr>
        <p:txBody>
          <a:bodyPr/>
          <a:lstStyle/>
          <a:p>
            <a:pPr algn="ctr"/>
            <a:r>
              <a:rPr lang="tr-TR" dirty="0">
                <a:latin typeface="Bell MT" panose="02020503060305020303" pitchFamily="18" charset="0"/>
              </a:rPr>
              <a:t>Öğrencinin akademik başarısını etkileyen birçok unsur vardır. </a:t>
            </a:r>
            <a:endParaRPr lang="tr-TR" dirty="0" smtClean="0">
              <a:latin typeface="Bell MT" panose="02020503060305020303" pitchFamily="18" charset="0"/>
            </a:endParaRPr>
          </a:p>
          <a:p>
            <a:pPr algn="ctr"/>
            <a:r>
              <a:rPr lang="tr-TR" dirty="0" smtClean="0">
                <a:latin typeface="Bell MT" panose="02020503060305020303" pitchFamily="18" charset="0"/>
              </a:rPr>
              <a:t>Birçok </a:t>
            </a:r>
            <a:r>
              <a:rPr lang="tr-TR" dirty="0">
                <a:latin typeface="Bell MT" panose="02020503060305020303" pitchFamily="18" charset="0"/>
              </a:rPr>
              <a:t>kişi zekânın başarılı olmak için yeterli olduğunu düşünse de yan becerilerle desteklenmedikçe zekâ işlenmemiş bir elmas gibidir.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489" y="215710"/>
            <a:ext cx="6111162" cy="3213289"/>
          </a:xfrm>
          <a:prstGeom prst="rect">
            <a:avLst/>
          </a:prstGeom>
        </p:spPr>
      </p:pic>
      <p:pic>
        <p:nvPicPr>
          <p:cNvPr id="5" name="Resim 4"/>
          <p:cNvPicPr>
            <a:picLocks noChangeAspect="1"/>
          </p:cNvPicPr>
          <p:nvPr/>
        </p:nvPicPr>
        <p:blipFill>
          <a:blip r:embed="rId3"/>
          <a:stretch>
            <a:fillRect/>
          </a:stretch>
        </p:blipFill>
        <p:spPr>
          <a:xfrm>
            <a:off x="837744" y="2767526"/>
            <a:ext cx="10516511" cy="1322947"/>
          </a:xfrm>
          <a:prstGeom prst="rect">
            <a:avLst/>
          </a:prstGeom>
        </p:spPr>
      </p:pic>
    </p:spTree>
    <p:extLst>
      <p:ext uri="{BB962C8B-B14F-4D97-AF65-F5344CB8AC3E}">
        <p14:creationId xmlns:p14="http://schemas.microsoft.com/office/powerpoint/2010/main" val="78219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650" y="3725863"/>
            <a:ext cx="10515600" cy="4351338"/>
          </a:xfrm>
        </p:spPr>
        <p:txBody>
          <a:bodyPr/>
          <a:lstStyle/>
          <a:p>
            <a:pPr algn="ctr"/>
            <a:r>
              <a:rPr lang="tr-TR" dirty="0">
                <a:latin typeface="Bell MT" panose="02020503060305020303" pitchFamily="18" charset="0"/>
              </a:rPr>
              <a:t>Çocuğun başarısında iç disiplin, verimli ders çalışma becerileri, etkin dinleme becerisi, motivasyon ve kişisel özellikler gibi etkenler önemli rol oynar. Bu etkenlerin desteklenmesinde anne baba olarak neler yapabileceğinizi inceleyelim.</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949" y="0"/>
            <a:ext cx="5641210" cy="3228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647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Başarı Getiren Bazı Özellikler</a:t>
            </a:r>
            <a:br>
              <a:rPr lang="tr-TR" dirty="0"/>
            </a:br>
            <a:endParaRPr lang="tr-TR" dirty="0"/>
          </a:p>
        </p:txBody>
      </p:sp>
      <p:sp>
        <p:nvSpPr>
          <p:cNvPr id="3" name="İçerik Yer Tutucusu 2"/>
          <p:cNvSpPr>
            <a:spLocks noGrp="1"/>
          </p:cNvSpPr>
          <p:nvPr>
            <p:ph idx="1"/>
          </p:nvPr>
        </p:nvSpPr>
        <p:spPr/>
        <p:txBody>
          <a:bodyPr/>
          <a:lstStyle/>
          <a:p>
            <a:pPr algn="just"/>
            <a:r>
              <a:rPr lang="tr-TR" sz="4800" b="1" dirty="0" smtClean="0">
                <a:solidFill>
                  <a:srgbClr val="24303B"/>
                </a:solidFill>
                <a:latin typeface="Bell MT" panose="02020503060305020303" pitchFamily="18" charset="0"/>
              </a:rPr>
              <a:t>İstekliyim</a:t>
            </a:r>
            <a:r>
              <a:rPr lang="tr-TR" sz="4800" b="1" dirty="0">
                <a:solidFill>
                  <a:srgbClr val="24303B"/>
                </a:solidFill>
                <a:latin typeface="Bell MT" panose="02020503060305020303" pitchFamily="18" charset="0"/>
              </a:rPr>
              <a:t>, </a:t>
            </a:r>
            <a:endParaRPr lang="tr-TR" sz="4800" b="1" dirty="0" smtClean="0">
              <a:solidFill>
                <a:srgbClr val="24303B"/>
              </a:solidFill>
              <a:latin typeface="Bell MT" panose="02020503060305020303" pitchFamily="18" charset="0"/>
            </a:endParaRPr>
          </a:p>
          <a:p>
            <a:pPr algn="just"/>
            <a:r>
              <a:rPr lang="tr-TR" sz="4800" b="1" dirty="0" smtClean="0">
                <a:solidFill>
                  <a:srgbClr val="24303B"/>
                </a:solidFill>
                <a:latin typeface="Bell MT" panose="02020503060305020303" pitchFamily="18" charset="0"/>
              </a:rPr>
              <a:t>Hevesliyim,</a:t>
            </a:r>
          </a:p>
          <a:p>
            <a:pPr algn="just"/>
            <a:r>
              <a:rPr lang="tr-TR" sz="4800" b="1" dirty="0" smtClean="0">
                <a:solidFill>
                  <a:srgbClr val="24303B"/>
                </a:solidFill>
                <a:latin typeface="Bell MT" panose="02020503060305020303" pitchFamily="18" charset="0"/>
              </a:rPr>
              <a:t>Başarabilirim</a:t>
            </a:r>
            <a:r>
              <a:rPr lang="tr-TR" sz="4800" b="1" dirty="0">
                <a:solidFill>
                  <a:srgbClr val="24303B"/>
                </a:solidFill>
                <a:latin typeface="Bell MT" panose="02020503060305020303" pitchFamily="18" charset="0"/>
              </a:rPr>
              <a:t>!</a:t>
            </a:r>
            <a:endParaRPr lang="tr-TR" sz="4800" dirty="0">
              <a:solidFill>
                <a:srgbClr val="24303B"/>
              </a:solidFill>
              <a:latin typeface="Bell MT" panose="02020503060305020303" pitchFamily="18" charset="0"/>
            </a:endParaRPr>
          </a:p>
          <a:p>
            <a:endParaRPr lang="tr-TR" dirty="0"/>
          </a:p>
        </p:txBody>
      </p:sp>
    </p:spTree>
    <p:extLst>
      <p:ext uri="{BB962C8B-B14F-4D97-AF65-F5344CB8AC3E}">
        <p14:creationId xmlns:p14="http://schemas.microsoft.com/office/powerpoint/2010/main" val="408206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1653" y="381000"/>
            <a:ext cx="6034947" cy="3619499"/>
          </a:xfrm>
        </p:spPr>
        <p:txBody>
          <a:bodyPr/>
          <a:lstStyle/>
          <a:p>
            <a:pPr algn="ctr"/>
            <a:r>
              <a:rPr lang="tr-TR" dirty="0">
                <a:solidFill>
                  <a:srgbClr val="24303B"/>
                </a:solidFill>
                <a:latin typeface="Bell MT" panose="02020503060305020303" pitchFamily="18" charset="0"/>
              </a:rPr>
              <a:t>Zaman zaman farkında olmadan ya da çok iyi niyetlerle, çocuğunuza yönelik bazı tutumlarınız onun kendine olan güvenini zedeleyebilmekte, kaygı düzeylerini arttırmakta, dolayısıyla sınavlara hazırlık sürecini olumsuz etkileyebilmektedir</a:t>
            </a:r>
            <a:r>
              <a:rPr lang="tr-TR" dirty="0" smtClean="0">
                <a:solidFill>
                  <a:srgbClr val="24303B"/>
                </a:solidFill>
                <a:latin typeface="Bell MT" panose="02020503060305020303" pitchFamily="18" charset="0"/>
              </a:rPr>
              <a:t>.</a:t>
            </a:r>
          </a:p>
          <a:p>
            <a:pPr algn="ctr"/>
            <a:r>
              <a:rPr lang="tr-TR" dirty="0" smtClean="0">
                <a:solidFill>
                  <a:srgbClr val="24303B"/>
                </a:solidFill>
                <a:latin typeface="Bell MT" panose="02020503060305020303" pitchFamily="18" charset="0"/>
              </a:rPr>
              <a:t> </a:t>
            </a:r>
            <a:r>
              <a:rPr lang="tr-TR" dirty="0">
                <a:solidFill>
                  <a:srgbClr val="24303B"/>
                </a:solidFill>
                <a:latin typeface="Bell MT" panose="02020503060305020303" pitchFamily="18" charset="0"/>
              </a:rPr>
              <a:t>Bu durum da öğrencinin başarma isteğini, hevesini ve motivasyonunu düşürebilmektedir</a:t>
            </a:r>
            <a:endParaRPr lang="tr-TR" dirty="0">
              <a:latin typeface="Bell MT" panose="02020503060305020303" pitchFamily="18" charset="0"/>
            </a:endParaRPr>
          </a:p>
        </p:txBody>
      </p:sp>
      <p:pic>
        <p:nvPicPr>
          <p:cNvPr id="4" name="Resim 3"/>
          <p:cNvPicPr>
            <a:picLocks noChangeAspect="1"/>
          </p:cNvPicPr>
          <p:nvPr/>
        </p:nvPicPr>
        <p:blipFill>
          <a:blip r:embed="rId2"/>
          <a:stretch>
            <a:fillRect/>
          </a:stretch>
        </p:blipFill>
        <p:spPr>
          <a:xfrm>
            <a:off x="6581775" y="2624667"/>
            <a:ext cx="5334000" cy="4233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etin kutusu 4"/>
          <p:cNvSpPr txBox="1"/>
          <p:nvPr/>
        </p:nvSpPr>
        <p:spPr>
          <a:xfrm>
            <a:off x="1371600" y="4214813"/>
            <a:ext cx="4724400" cy="1015663"/>
          </a:xfrm>
          <a:prstGeom prst="rect">
            <a:avLst/>
          </a:prstGeom>
          <a:noFill/>
        </p:spPr>
        <p:txBody>
          <a:bodyPr wrap="square" rtlCol="0">
            <a:spAutoFit/>
          </a:bodyPr>
          <a:lstStyle/>
          <a:p>
            <a:pPr algn="ctr"/>
            <a:r>
              <a:rPr lang="tr-TR" sz="2000" dirty="0" smtClean="0">
                <a:latin typeface="Bell MT" panose="02020503060305020303" pitchFamily="18" charset="0"/>
              </a:rPr>
              <a:t>Oysaki </a:t>
            </a:r>
            <a:r>
              <a:rPr lang="tr-TR" sz="2000" dirty="0">
                <a:latin typeface="Bell MT" panose="02020503060305020303" pitchFamily="18" charset="0"/>
              </a:rPr>
              <a:t>başarıya ulaşabilmek için, çocuğun çalışmaya başlarken istek, heves ve şevk duyabilmesi gerekir.</a:t>
            </a:r>
            <a:r>
              <a:rPr lang="tr-TR" dirty="0"/>
              <a:t> </a:t>
            </a:r>
          </a:p>
        </p:txBody>
      </p:sp>
    </p:spTree>
    <p:extLst>
      <p:ext uri="{BB962C8B-B14F-4D97-AF65-F5344CB8AC3E}">
        <p14:creationId xmlns:p14="http://schemas.microsoft.com/office/powerpoint/2010/main" val="109423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19250" y="157115"/>
            <a:ext cx="9810750" cy="6543770"/>
          </a:xfrm>
          <a:prstGeom prst="rect">
            <a:avLst/>
          </a:prstGeom>
        </p:spPr>
      </p:pic>
      <p:sp>
        <p:nvSpPr>
          <p:cNvPr id="3" name="İçerik Yer Tutucusu 2"/>
          <p:cNvSpPr>
            <a:spLocks noGrp="1"/>
          </p:cNvSpPr>
          <p:nvPr>
            <p:ph idx="1"/>
          </p:nvPr>
        </p:nvSpPr>
        <p:spPr>
          <a:xfrm>
            <a:off x="1435464" y="4108704"/>
            <a:ext cx="10178322" cy="3593591"/>
          </a:xfrm>
        </p:spPr>
        <p:txBody>
          <a:bodyPr>
            <a:normAutofit/>
          </a:bodyPr>
          <a:lstStyle/>
          <a:p>
            <a:r>
              <a:rPr lang="tr-TR" sz="2400" dirty="0">
                <a:solidFill>
                  <a:schemeClr val="tx1"/>
                </a:solidFill>
                <a:latin typeface="Bell MT" panose="02020503060305020303" pitchFamily="18" charset="0"/>
              </a:rPr>
              <a:t>Çocuğunuzun akademik başarısı ile ilgili ona karşı olan yaklaşımlarınızı gözden geçirin</a:t>
            </a:r>
            <a:r>
              <a:rPr lang="tr-TR" sz="2400" dirty="0" smtClean="0">
                <a:solidFill>
                  <a:schemeClr val="tx1"/>
                </a:solidFill>
                <a:latin typeface="Bell MT" panose="02020503060305020303" pitchFamily="18" charset="0"/>
              </a:rPr>
              <a:t>.</a:t>
            </a:r>
          </a:p>
          <a:p>
            <a:r>
              <a:rPr lang="tr-TR" sz="2400" dirty="0" smtClean="0">
                <a:solidFill>
                  <a:schemeClr val="tx1"/>
                </a:solidFill>
                <a:latin typeface="Bell MT" panose="02020503060305020303" pitchFamily="18" charset="0"/>
              </a:rPr>
              <a:t> </a:t>
            </a:r>
            <a:r>
              <a:rPr lang="tr-TR" sz="2400" dirty="0">
                <a:solidFill>
                  <a:schemeClr val="tx1"/>
                </a:solidFill>
                <a:latin typeface="Bell MT" panose="02020503060305020303" pitchFamily="18" charset="0"/>
              </a:rPr>
              <a:t>İşe yarıyorlar mı</a:t>
            </a:r>
            <a:r>
              <a:rPr lang="tr-TR" sz="2400" dirty="0" smtClean="0">
                <a:solidFill>
                  <a:schemeClr val="tx1"/>
                </a:solidFill>
                <a:latin typeface="Bell MT" panose="02020503060305020303" pitchFamily="18" charset="0"/>
              </a:rPr>
              <a:t>?</a:t>
            </a:r>
          </a:p>
          <a:p>
            <a:r>
              <a:rPr lang="tr-TR" sz="2400" dirty="0" smtClean="0">
                <a:solidFill>
                  <a:schemeClr val="tx1"/>
                </a:solidFill>
                <a:latin typeface="Bell MT" panose="02020503060305020303" pitchFamily="18" charset="0"/>
              </a:rPr>
              <a:t> </a:t>
            </a:r>
            <a:r>
              <a:rPr lang="tr-TR" sz="2400" dirty="0">
                <a:solidFill>
                  <a:schemeClr val="tx1"/>
                </a:solidFill>
                <a:latin typeface="Bell MT" panose="02020503060305020303" pitchFamily="18" charset="0"/>
              </a:rPr>
              <a:t>Örneğin; daha çok “Çalış!”  demeniz daha çok çalışmasını sağlıyor mu? </a:t>
            </a:r>
            <a:endParaRPr lang="tr-TR" sz="2400" dirty="0" smtClean="0">
              <a:solidFill>
                <a:schemeClr val="tx1"/>
              </a:solidFill>
              <a:latin typeface="Bell MT" panose="02020503060305020303" pitchFamily="18" charset="0"/>
            </a:endParaRPr>
          </a:p>
          <a:p>
            <a:r>
              <a:rPr lang="tr-TR" sz="2400" dirty="0" smtClean="0">
                <a:solidFill>
                  <a:schemeClr val="tx1"/>
                </a:solidFill>
                <a:latin typeface="Bell MT" panose="02020503060305020303" pitchFamily="18" charset="0"/>
              </a:rPr>
              <a:t>Aynı </a:t>
            </a:r>
            <a:r>
              <a:rPr lang="tr-TR" sz="2400" dirty="0">
                <a:solidFill>
                  <a:schemeClr val="tx1"/>
                </a:solidFill>
                <a:latin typeface="Bell MT" panose="02020503060305020303" pitchFamily="18" charset="0"/>
              </a:rPr>
              <a:t>yöntemleri uygulayarak değişimin gerçekleşmesini bekleyemeyiz.</a:t>
            </a:r>
          </a:p>
        </p:txBody>
      </p:sp>
    </p:spTree>
    <p:extLst>
      <p:ext uri="{BB962C8B-B14F-4D97-AF65-F5344CB8AC3E}">
        <p14:creationId xmlns:p14="http://schemas.microsoft.com/office/powerpoint/2010/main" val="111215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62038" y="923060"/>
            <a:ext cx="4881562" cy="3416320"/>
          </a:xfrm>
          <a:prstGeom prst="rect">
            <a:avLst/>
          </a:prstGeom>
        </p:spPr>
        <p:txBody>
          <a:bodyPr wrap="square">
            <a:spAutoFit/>
          </a:bodyPr>
          <a:lstStyle/>
          <a:p>
            <a:pPr algn="ctr"/>
            <a:r>
              <a:rPr lang="tr-TR" sz="2400" b="0" i="0" dirty="0" smtClean="0">
                <a:effectLst/>
                <a:latin typeface="Bell MT" panose="02020503060305020303" pitchFamily="18" charset="0"/>
              </a:rPr>
              <a:t>Öğrencinin başarma isteğini, hevesini canlandırmak için onun sınırlarına ve sorumluluklarına saygı duymak, başaracağına inanmak ve bu konuda ona güven vermek, ona karar verme fırsatı sunmak, yeterli başarıyı gösteremediğinde onu yargılamadan dinlemek ve bu sonucun nedenlerini araştırmak gerekir.</a:t>
            </a:r>
            <a:endParaRPr lang="tr-TR" sz="2400" dirty="0">
              <a:latin typeface="Bell MT" panose="02020503060305020303" pitchFamily="18" charset="0"/>
            </a:endParaRPr>
          </a:p>
        </p:txBody>
      </p:sp>
      <p:pic>
        <p:nvPicPr>
          <p:cNvPr id="5" name="Resim 4"/>
          <p:cNvPicPr>
            <a:picLocks noChangeAspect="1"/>
          </p:cNvPicPr>
          <p:nvPr/>
        </p:nvPicPr>
        <p:blipFill>
          <a:blip r:embed="rId2"/>
          <a:stretch>
            <a:fillRect/>
          </a:stretch>
        </p:blipFill>
        <p:spPr>
          <a:xfrm>
            <a:off x="6096000" y="256310"/>
            <a:ext cx="3605213" cy="5647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etin kutusu 5"/>
          <p:cNvSpPr txBox="1"/>
          <p:nvPr/>
        </p:nvSpPr>
        <p:spPr>
          <a:xfrm>
            <a:off x="8863012" y="2631220"/>
            <a:ext cx="3328988" cy="3539430"/>
          </a:xfrm>
          <a:prstGeom prst="rect">
            <a:avLst/>
          </a:prstGeom>
          <a:noFill/>
        </p:spPr>
        <p:txBody>
          <a:bodyPr wrap="square" rtlCol="0">
            <a:spAutoFit/>
          </a:bodyPr>
          <a:lstStyle/>
          <a:p>
            <a:pPr algn="ctr"/>
            <a:r>
              <a:rPr lang="tr-TR" sz="3200" dirty="0" smtClean="0">
                <a:solidFill>
                  <a:schemeClr val="accent5">
                    <a:lumMod val="75000"/>
                  </a:schemeClr>
                </a:solidFill>
                <a:effectLst>
                  <a:outerShdw blurRad="38100" dist="38100" dir="2700000" algn="tl">
                    <a:srgbClr val="000000">
                      <a:alpha val="43137"/>
                    </a:srgbClr>
                  </a:outerShdw>
                </a:effectLst>
                <a:latin typeface="Bell MT" panose="02020503060305020303" pitchFamily="18" charset="0"/>
              </a:rPr>
              <a:t>«Çocuğunuzun eğitiminde sevginizi kullanmadan başarılı olamazsınız.»</a:t>
            </a:r>
          </a:p>
          <a:p>
            <a:pPr algn="ctr"/>
            <a:endParaRPr lang="tr-TR" sz="3200" dirty="0">
              <a:solidFill>
                <a:schemeClr val="accent5">
                  <a:lumMod val="75000"/>
                </a:schemeClr>
              </a:solidFill>
              <a:effectLst>
                <a:outerShdw blurRad="38100" dist="38100" dir="2700000" algn="tl">
                  <a:srgbClr val="000000">
                    <a:alpha val="43137"/>
                  </a:srgbClr>
                </a:outerShdw>
              </a:effectLst>
              <a:latin typeface="Bell MT" panose="02020503060305020303" pitchFamily="18" charset="0"/>
            </a:endParaRPr>
          </a:p>
        </p:txBody>
      </p:sp>
    </p:spTree>
    <p:extLst>
      <p:ext uri="{BB962C8B-B14F-4D97-AF65-F5344CB8AC3E}">
        <p14:creationId xmlns:p14="http://schemas.microsoft.com/office/powerpoint/2010/main" val="17940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24303B"/>
                </a:solidFill>
                <a:latin typeface="Algerian" panose="04020705040A02060702" pitchFamily="82" charset="0"/>
              </a:rPr>
              <a:t>Hedefimiz </a:t>
            </a:r>
            <a:r>
              <a:rPr lang="tr-TR" b="1" dirty="0">
                <a:solidFill>
                  <a:srgbClr val="24303B"/>
                </a:solidFill>
                <a:latin typeface="Algerian" panose="04020705040A02060702" pitchFamily="82" charset="0"/>
              </a:rPr>
              <a:t>Belli, </a:t>
            </a:r>
            <a:r>
              <a:rPr lang="tr-TR" b="1" dirty="0" smtClean="0">
                <a:solidFill>
                  <a:srgbClr val="24303B"/>
                </a:solidFill>
                <a:latin typeface="Algerian" panose="04020705040A02060702" pitchFamily="82" charset="0"/>
              </a:rPr>
              <a:t/>
            </a:r>
            <a:br>
              <a:rPr lang="tr-TR" b="1" dirty="0" smtClean="0">
                <a:solidFill>
                  <a:srgbClr val="24303B"/>
                </a:solidFill>
                <a:latin typeface="Algerian" panose="04020705040A02060702" pitchFamily="82" charset="0"/>
              </a:rPr>
            </a:br>
            <a:r>
              <a:rPr lang="tr-TR" b="1" dirty="0" smtClean="0">
                <a:solidFill>
                  <a:srgbClr val="24303B"/>
                </a:solidFill>
                <a:latin typeface="Algerian" panose="04020705040A02060702" pitchFamily="82" charset="0"/>
              </a:rPr>
              <a:t>Şimdi </a:t>
            </a:r>
            <a:r>
              <a:rPr lang="tr-TR" b="1" dirty="0">
                <a:solidFill>
                  <a:srgbClr val="24303B"/>
                </a:solidFill>
                <a:latin typeface="Algerian" panose="04020705040A02060702" pitchFamily="82" charset="0"/>
              </a:rPr>
              <a:t>Ne </a:t>
            </a:r>
            <a:r>
              <a:rPr lang="tr-TR" b="1" dirty="0" smtClean="0">
                <a:solidFill>
                  <a:srgbClr val="24303B"/>
                </a:solidFill>
                <a:latin typeface="Algerian" panose="04020705040A02060702" pitchFamily="82" charset="0"/>
              </a:rPr>
              <a:t>Yapmalıyız?</a:t>
            </a:r>
            <a:endParaRPr lang="tr-TR" dirty="0">
              <a:latin typeface="Algerian" panose="04020705040A02060702" pitchFamily="82" charset="0"/>
            </a:endParaRPr>
          </a:p>
        </p:txBody>
      </p:sp>
      <p:sp>
        <p:nvSpPr>
          <p:cNvPr id="4" name="Dikdörtgen 3"/>
          <p:cNvSpPr/>
          <p:nvPr/>
        </p:nvSpPr>
        <p:spPr>
          <a:xfrm>
            <a:off x="661988" y="2171700"/>
            <a:ext cx="6096000" cy="2308324"/>
          </a:xfrm>
          <a:prstGeom prst="rect">
            <a:avLst/>
          </a:prstGeom>
        </p:spPr>
        <p:txBody>
          <a:bodyPr>
            <a:spAutoFit/>
          </a:bodyPr>
          <a:lstStyle/>
          <a:p>
            <a:pPr algn="ctr"/>
            <a:r>
              <a:rPr lang="tr-TR" sz="2400" b="0" i="0" dirty="0" smtClean="0">
                <a:effectLst/>
                <a:latin typeface="Bell MT" panose="02020503060305020303" pitchFamily="18" charset="0"/>
              </a:rPr>
              <a:t>Her öğrencinin geleceği ve okumak istediği liseler ile ilgili hayalleri ve umutları olmalıdır. Sizin ise bu hayalleri ve umutları küçümsemeden, yargılamadan dinlemeniz, bu hayal ve umutların gerçekçi olması yönünde onları desteklemeniz çok önemlidir</a:t>
            </a:r>
            <a:r>
              <a:rPr lang="tr-TR" b="0" i="0" dirty="0" smtClean="0">
                <a:solidFill>
                  <a:srgbClr val="24303B"/>
                </a:solidFill>
                <a:effectLst/>
                <a:latin typeface="Open Sans"/>
              </a:rPr>
              <a:t>.</a:t>
            </a:r>
            <a:endParaRPr lang="tr-TR" dirty="0"/>
          </a:p>
        </p:txBody>
      </p:sp>
      <p:pic>
        <p:nvPicPr>
          <p:cNvPr id="5" name="Resim 4"/>
          <p:cNvPicPr>
            <a:picLocks noChangeAspect="1"/>
          </p:cNvPicPr>
          <p:nvPr/>
        </p:nvPicPr>
        <p:blipFill>
          <a:blip r:embed="rId2"/>
          <a:stretch>
            <a:fillRect/>
          </a:stretch>
        </p:blipFill>
        <p:spPr>
          <a:xfrm>
            <a:off x="6757988" y="2312014"/>
            <a:ext cx="4786313" cy="35934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25479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Rozet</Template>
  <TotalTime>284</TotalTime>
  <Words>905</Words>
  <Application>Microsoft Office PowerPoint</Application>
  <PresentationFormat>Geniş ekran</PresentationFormat>
  <Paragraphs>54</Paragraphs>
  <Slides>22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Algerian</vt:lpstr>
      <vt:lpstr>Arial</vt:lpstr>
      <vt:lpstr>Bell MT</vt:lpstr>
      <vt:lpstr>Gill Sans MT</vt:lpstr>
      <vt:lpstr>Impact</vt:lpstr>
      <vt:lpstr>Open Sans</vt:lpstr>
      <vt:lpstr>Titillium Web</vt:lpstr>
      <vt:lpstr>Badge</vt:lpstr>
      <vt:lpstr> OKUL BAŞARISINDA  AİLENİN ROLÜ</vt:lpstr>
      <vt:lpstr>PowerPoint Sunusu</vt:lpstr>
      <vt:lpstr>PowerPoint Sunusu</vt:lpstr>
      <vt:lpstr>PowerPoint Sunusu</vt:lpstr>
      <vt:lpstr>Başarı Getiren Bazı Özellikler </vt:lpstr>
      <vt:lpstr>PowerPoint Sunusu</vt:lpstr>
      <vt:lpstr>PowerPoint Sunusu</vt:lpstr>
      <vt:lpstr>PowerPoint Sunusu</vt:lpstr>
      <vt:lpstr>Hedefimiz Belli,  Şimdi Ne Yapmalıyız?</vt:lpstr>
      <vt:lpstr>PowerPoint Sunusu</vt:lpstr>
      <vt:lpstr>PowerPoint Sunusu</vt:lpstr>
      <vt:lpstr>Sorumluyum,  Sorumlusun,  Sorumluyuz!</vt:lpstr>
      <vt:lpstr>PowerPoint Sunusu</vt:lpstr>
      <vt:lpstr>PowerPoint Sunusu</vt:lpstr>
      <vt:lpstr>Öğrencinin kendi başarısından sorumlu olduğunu hissetmesi için yaptıkları çalışmaların başkalarının değil, kendi geleceği için önemli olduğunun farkında olması gerekir</vt:lpstr>
      <vt:lpstr>PowerPoint Sunusu</vt:lpstr>
      <vt:lpstr>Çocuğunuzun Başarısız Olmasını İstiyorsanız Bunları Yapın!                    </vt:lpstr>
      <vt:lpstr>PowerPoint Sunusu</vt:lpstr>
      <vt:lpstr>PowerPoint Sunusu</vt:lpstr>
      <vt:lpstr>PowerPoint Sunusu</vt:lpstr>
      <vt:lpstr>PowerPoint Sunusu</vt:lpstr>
      <vt:lpstr>Son Olarak… </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BAŞARISINDA  AİLENİN ROLÜ</dc:title>
  <dc:creator>ışıklı-PC</dc:creator>
  <cp:lastModifiedBy>Rehberlik_1</cp:lastModifiedBy>
  <cp:revision>23</cp:revision>
  <dcterms:created xsi:type="dcterms:W3CDTF">2018-10-03T16:56:53Z</dcterms:created>
  <dcterms:modified xsi:type="dcterms:W3CDTF">2018-11-16T06:28:23Z</dcterms:modified>
</cp:coreProperties>
</file>